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326" r:id="rId2"/>
    <p:sldId id="499" r:id="rId3"/>
    <p:sldId id="500" r:id="rId4"/>
    <p:sldId id="501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Логотип" id="{C7790C79-29E4-4EB6-84A4-8124667CDD06}">
          <p14:sldIdLst>
            <p14:sldId id="326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</p14:sldIdLst>
        </p14:section>
        <p14:section name="Раздел без заголовка" id="{CAC94BBB-198F-4E6C-9347-CA629D8A49AF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504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7" pos="574" userDrawn="1">
          <p15:clr>
            <a:srgbClr val="A4A3A4"/>
          </p15:clr>
        </p15:guide>
        <p15:guide id="18" orient="horz" pos="1071" userDrawn="1">
          <p15:clr>
            <a:srgbClr val="A4A3A4"/>
          </p15:clr>
        </p15:guide>
        <p15:guide id="19" pos="325" userDrawn="1">
          <p15:clr>
            <a:srgbClr val="A4A3A4"/>
          </p15:clr>
        </p15:guide>
        <p15:guide id="26" pos="7355" userDrawn="1">
          <p15:clr>
            <a:srgbClr val="A4A3A4"/>
          </p15:clr>
        </p15:guide>
        <p15:guide id="27" pos="869" userDrawn="1">
          <p15:clr>
            <a:srgbClr val="A4A3A4"/>
          </p15:clr>
        </p15:guide>
        <p15:guide id="28" orient="horz" pos="1774" userDrawn="1">
          <p15:clr>
            <a:srgbClr val="A4A3A4"/>
          </p15:clr>
        </p15:guide>
        <p15:guide id="29" orient="horz" pos="2341" userDrawn="1">
          <p15:clr>
            <a:srgbClr val="A4A3A4"/>
          </p15:clr>
        </p15:guide>
        <p15:guide id="30" orient="horz" pos="1389" userDrawn="1">
          <p15:clr>
            <a:srgbClr val="A4A3A4"/>
          </p15:clr>
        </p15:guide>
        <p15:guide id="31" pos="3296" userDrawn="1">
          <p15:clr>
            <a:srgbClr val="A4A3A4"/>
          </p15:clr>
        </p15:guide>
        <p15:guide id="32" pos="3046" userDrawn="1">
          <p15:clr>
            <a:srgbClr val="A4A3A4"/>
          </p15:clr>
        </p15:guide>
        <p15:guide id="33" orient="horz" pos="3929" userDrawn="1">
          <p15:clr>
            <a:srgbClr val="A4A3A4"/>
          </p15:clr>
        </p15:guide>
        <p15:guide id="34" pos="4679" userDrawn="1">
          <p15:clr>
            <a:srgbClr val="A4A3A4"/>
          </p15:clr>
        </p15:guide>
        <p15:guide id="35" orient="horz" pos="3816" userDrawn="1">
          <p15:clr>
            <a:srgbClr val="A4A3A4"/>
          </p15:clr>
        </p15:guide>
        <p15:guide id="36" orient="horz" pos="1525" userDrawn="1">
          <p15:clr>
            <a:srgbClr val="A4A3A4"/>
          </p15:clr>
        </p15:guide>
        <p15:guide id="37" orient="horz" pos="3657" userDrawn="1">
          <p15:clr>
            <a:srgbClr val="A4A3A4"/>
          </p15:clr>
        </p15:guide>
        <p15:guide id="38" orient="horz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00"/>
    <a:srgbClr val="007A00"/>
    <a:srgbClr val="006600"/>
    <a:srgbClr val="E6E7E8"/>
    <a:srgbClr val="D9D9D9"/>
    <a:srgbClr val="242021"/>
    <a:srgbClr val="625F5D"/>
    <a:srgbClr val="2DD700"/>
    <a:srgbClr val="2B2A29"/>
    <a:srgbClr val="B12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8" autoAdjust="0"/>
    <p:restoredTop sz="92996" autoAdjust="0"/>
  </p:normalViewPr>
  <p:slideViewPr>
    <p:cSldViewPr showGuides="1">
      <p:cViewPr>
        <p:scale>
          <a:sx n="115" d="100"/>
          <a:sy n="115" d="100"/>
        </p:scale>
        <p:origin x="-558" y="240"/>
      </p:cViewPr>
      <p:guideLst>
        <p:guide orient="horz" pos="504"/>
        <p:guide orient="horz" pos="4020"/>
        <p:guide orient="horz" pos="1071"/>
        <p:guide orient="horz" pos="1774"/>
        <p:guide orient="horz" pos="2341"/>
        <p:guide orient="horz" pos="1389"/>
        <p:guide orient="horz" pos="3929"/>
        <p:guide orient="horz" pos="3816"/>
        <p:guide orient="horz" pos="1525"/>
        <p:guide orient="horz" pos="3657"/>
        <p:guide orient="horz" pos="346"/>
        <p:guide pos="574"/>
        <p:guide pos="325"/>
        <p:guide pos="7355"/>
        <p:guide pos="869"/>
        <p:guide pos="3296"/>
        <p:guide pos="3046"/>
        <p:guide pos="4679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E0BC8-E528-4CBE-98EA-A685A2C67ABA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34F6D-94CE-4946-A028-E5A5D0A9C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39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534F6D-94CE-4946-A028-E5A5D0A9C59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605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114F32-F091-4324-8A11-32A660CD0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3872" y="1765486"/>
            <a:ext cx="5905103" cy="1752600"/>
          </a:xfrm>
        </p:spPr>
        <p:txBody>
          <a:bodyPr lIns="0" tIns="0" rIns="0" bIns="0" anchor="b">
            <a:noAutofit/>
          </a:bodyPr>
          <a:lstStyle>
            <a:lvl1pPr algn="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85565CF-3F10-4817-99C9-DB5926C36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3872" y="3753036"/>
            <a:ext cx="5905104" cy="1504764"/>
          </a:xfrm>
        </p:spPr>
        <p:txBody>
          <a:bodyPr lIns="0" tIns="0" rIns="0" bIns="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</a:t>
            </a:r>
          </a:p>
          <a:p>
            <a:r>
              <a:rPr lang="ru-RU" dirty="0"/>
              <a:t>подзаголовка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F85794-205E-4B6E-88C9-6DFA0DB2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5314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856" userDrawn="1">
          <p15:clr>
            <a:srgbClr val="FBAE40"/>
          </p15:clr>
        </p15:guide>
        <p15:guide id="4" orient="horz" pos="123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рм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E6E081-EB60-40C4-8712-7C5B4A6D6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351" y="777403"/>
            <a:ext cx="10515601" cy="595805"/>
          </a:xfrm>
          <a:solidFill>
            <a:srgbClr val="FFFFFF"/>
          </a:solidFill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87DA22-FB47-4F92-8A34-8AA50EA9D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351" y="1772816"/>
            <a:ext cx="10515600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D36122F-86AB-41EC-A2E4-7738CE81EA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9877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74" userDrawn="1">
          <p15:clr>
            <a:srgbClr val="FBAE40"/>
          </p15:clr>
        </p15:guide>
        <p15:guide id="4" orient="horz" pos="4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 слайд">
    <p:bg>
      <p:bgPr>
        <a:solidFill>
          <a:srgbClr val="3C3C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5C086E39-2206-4092-A8EF-9A428F6D9D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68BEBD83-6507-48CD-B214-6D280CDD5B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B1C634F-898A-4514-A36F-F9D258731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3300" y="459633"/>
            <a:ext cx="10515600" cy="995915"/>
          </a:xfrm>
        </p:spPr>
        <p:txBody>
          <a:bodyPr lIns="0" tIns="0" rIns="0" bIns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Последний слайд</a:t>
            </a:r>
          </a:p>
        </p:txBody>
      </p:sp>
    </p:spTree>
    <p:extLst>
      <p:ext uri="{BB962C8B-B14F-4D97-AF65-F5344CB8AC3E}">
        <p14:creationId xmlns:p14="http://schemas.microsoft.com/office/powerpoint/2010/main" val="91013208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82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3D197D-DA32-44DC-AF10-C994F89CE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158D823-58C8-436E-AD82-CE4FFE33D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5726317-CD94-4948-8AA3-1164A4ED9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BD83-6507-48CD-B214-6D280CDD5B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4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&#1084;&#1086;&#1081;&#1073;&#1080;&#1079;&#1085;&#1077;&#1089;.&#1088;&#1092;/" TargetMode="External"/><Relationship Id="rId7" Type="http://schemas.openxmlformats.org/officeDocument/2006/relationships/image" Target="../media/image3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8.svg"/><Relationship Id="rId10" Type="http://schemas.openxmlformats.org/officeDocument/2006/relationships/image" Target="../media/image8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10BD51D8-D979-4202-96DA-FA11BED92157}"/>
              </a:ext>
            </a:extLst>
          </p:cNvPr>
          <p:cNvSpPr/>
          <p:nvPr/>
        </p:nvSpPr>
        <p:spPr>
          <a:xfrm rot="2700000">
            <a:off x="6170544" y="-520182"/>
            <a:ext cx="622526" cy="628446"/>
          </a:xfrm>
          <a:prstGeom prst="roundRect">
            <a:avLst>
              <a:gd name="adj" fmla="val 20638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13B3238D-A736-468E-A220-B75BB9B06EBF}"/>
              </a:ext>
            </a:extLst>
          </p:cNvPr>
          <p:cNvSpPr/>
          <p:nvPr/>
        </p:nvSpPr>
        <p:spPr>
          <a:xfrm rot="4913172">
            <a:off x="6531857" y="-2706452"/>
            <a:ext cx="4406135" cy="4536498"/>
          </a:xfrm>
          <a:prstGeom prst="roundRect">
            <a:avLst>
              <a:gd name="adj" fmla="val 109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429E0547-7F11-4306-9C8D-9408FC889081}"/>
              </a:ext>
            </a:extLst>
          </p:cNvPr>
          <p:cNvSpPr/>
          <p:nvPr/>
        </p:nvSpPr>
        <p:spPr>
          <a:xfrm rot="1737446">
            <a:off x="11672527" y="1083308"/>
            <a:ext cx="703782" cy="710475"/>
          </a:xfrm>
          <a:prstGeom prst="roundRect">
            <a:avLst>
              <a:gd name="adj" fmla="val 24026"/>
            </a:avLst>
          </a:prstGeom>
          <a:noFill/>
          <a:ln w="38100">
            <a:solidFill>
              <a:srgbClr val="FFCB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C970CAE9-3A7F-409C-863F-E7FF46E3A007}"/>
              </a:ext>
            </a:extLst>
          </p:cNvPr>
          <p:cNvSpPr/>
          <p:nvPr/>
        </p:nvSpPr>
        <p:spPr>
          <a:xfrm rot="2700000">
            <a:off x="308810" y="2762680"/>
            <a:ext cx="3154493" cy="3184487"/>
          </a:xfrm>
          <a:prstGeom prst="roundRect">
            <a:avLst>
              <a:gd name="adj" fmla="val 12447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4">
            <a:extLst>
              <a:ext uri="{FF2B5EF4-FFF2-40B4-BE49-F238E27FC236}">
                <a16:creationId xmlns="" xmlns:a16="http://schemas.microsoft.com/office/drawing/2014/main" id="{2EF9203E-6DF6-4D39-BCDE-ECCD4E2A3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3281" y="4377450"/>
            <a:ext cx="7210619" cy="1067773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ru-RU" sz="3200" b="1" dirty="0"/>
              <a:t>Центр поддержки предпринимательства</a:t>
            </a:r>
            <a:endParaRPr lang="ru-RU" sz="28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25F13FBE-B24D-43CA-A42A-E5189B0710C5}"/>
              </a:ext>
            </a:extLst>
          </p:cNvPr>
          <p:cNvSpPr/>
          <p:nvPr/>
        </p:nvSpPr>
        <p:spPr>
          <a:xfrm rot="2700000">
            <a:off x="3157697" y="4720305"/>
            <a:ext cx="851576" cy="859674"/>
          </a:xfrm>
          <a:prstGeom prst="roundRect">
            <a:avLst>
              <a:gd name="adj" fmla="val 21937"/>
            </a:avLst>
          </a:prstGeom>
          <a:noFill/>
          <a:ln w="38100">
            <a:solidFill>
              <a:srgbClr val="FFCB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E019F6C9-6114-4162-A012-A2CA39992C73}"/>
              </a:ext>
            </a:extLst>
          </p:cNvPr>
          <p:cNvSpPr/>
          <p:nvPr/>
        </p:nvSpPr>
        <p:spPr>
          <a:xfrm rot="2700000">
            <a:off x="4350955" y="5994300"/>
            <a:ext cx="480693" cy="485264"/>
          </a:xfrm>
          <a:prstGeom prst="roundRect">
            <a:avLst>
              <a:gd name="adj" fmla="val 24026"/>
            </a:avLst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204E1ADB-C328-4A82-83B0-A85710EEDFB9}"/>
              </a:ext>
            </a:extLst>
          </p:cNvPr>
          <p:cNvSpPr/>
          <p:nvPr/>
        </p:nvSpPr>
        <p:spPr>
          <a:xfrm rot="2700000">
            <a:off x="9411780" y="6326999"/>
            <a:ext cx="781521" cy="788952"/>
          </a:xfrm>
          <a:prstGeom prst="roundRect">
            <a:avLst>
              <a:gd name="adj" fmla="val 19341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F324FCD4-7D35-410C-9E8A-06BA19B06765}"/>
              </a:ext>
            </a:extLst>
          </p:cNvPr>
          <p:cNvSpPr/>
          <p:nvPr/>
        </p:nvSpPr>
        <p:spPr>
          <a:xfrm rot="2700000">
            <a:off x="10005955" y="6278624"/>
            <a:ext cx="397267" cy="401045"/>
          </a:xfrm>
          <a:prstGeom prst="roundRect">
            <a:avLst>
              <a:gd name="adj" fmla="val 29193"/>
            </a:avLst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D92B3482-5E5C-46BD-826A-A353E948DF65}"/>
              </a:ext>
            </a:extLst>
          </p:cNvPr>
          <p:cNvSpPr/>
          <p:nvPr/>
        </p:nvSpPr>
        <p:spPr>
          <a:xfrm rot="4800000">
            <a:off x="59116" y="-1430372"/>
            <a:ext cx="5360640" cy="5346663"/>
          </a:xfrm>
          <a:prstGeom prst="roundRect">
            <a:avLst>
              <a:gd name="adj" fmla="val 124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A2CBB0D-F0CA-20BA-1267-00B471F59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161" y="2223776"/>
            <a:ext cx="2355136" cy="6368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309A771-4752-DC88-B396-668FE6D1BD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" t="38374" r="7681" b="39356"/>
          <a:stretch/>
        </p:blipFill>
        <p:spPr>
          <a:xfrm>
            <a:off x="480330" y="472560"/>
            <a:ext cx="2462040" cy="653980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5281F2D5-0033-892E-84B3-D9AE6EEBB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381" y="464127"/>
            <a:ext cx="1153179" cy="87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="" xmlns:a16="http://schemas.microsoft.com/office/drawing/2014/main" id="{1291A43C-C0A8-829F-8F69-08CA5E1843C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1" b="33431"/>
          <a:stretch/>
        </p:blipFill>
        <p:spPr>
          <a:xfrm>
            <a:off x="6564052" y="2113753"/>
            <a:ext cx="2381372" cy="78915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DBDE31AD-951D-9CD0-3AAD-F915FD9B2CAD}"/>
              </a:ext>
            </a:extLst>
          </p:cNvPr>
          <p:cNvGrpSpPr>
            <a:grpSpLocks noChangeAspect="1"/>
          </p:cNvGrpSpPr>
          <p:nvPr/>
        </p:nvGrpSpPr>
        <p:grpSpPr>
          <a:xfrm>
            <a:off x="6996353" y="182511"/>
            <a:ext cx="2813590" cy="1218988"/>
            <a:chOff x="8412372" y="132573"/>
            <a:chExt cx="3094949" cy="1340887"/>
          </a:xfrm>
        </p:grpSpPr>
        <p:pic>
          <p:nvPicPr>
            <p:cNvPr id="11" name="Рисунок 10">
              <a:extLst>
                <a:ext uri="{FF2B5EF4-FFF2-40B4-BE49-F238E27FC236}">
                  <a16:creationId xmlns="" xmlns:a16="http://schemas.microsoft.com/office/drawing/2014/main" id="{58835B51-8E28-267E-14E2-915EB5240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2372" y="132573"/>
              <a:ext cx="750124" cy="1340887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42C23A1E-8755-8D8B-C7BE-F34FDFF1F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7936" y="533860"/>
              <a:ext cx="2079385" cy="93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388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2</a:t>
            </a:fld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7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AC40E0D-95D4-45B9-4EB6-5FCB340C350D}"/>
              </a:ext>
            </a:extLst>
          </p:cNvPr>
          <p:cNvSpPr txBox="1">
            <a:spLocks/>
          </p:cNvSpPr>
          <p:nvPr/>
        </p:nvSpPr>
        <p:spPr>
          <a:xfrm>
            <a:off x="838199" y="5841268"/>
            <a:ext cx="10833907" cy="472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400" dirty="0">
                <a:latin typeface="+mn-lt"/>
              </a:rPr>
              <a:t>Все услуги предоставляются бесплатно или на условиях софинансирования (оплачивается 10% от стоимости услуги).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E46BEA7D-D881-4C86-537F-2326B3F8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46" y="2756956"/>
            <a:ext cx="5670222" cy="217526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ru-RU" sz="2000" dirty="0">
                <a:latin typeface="+mn-lt"/>
              </a:rPr>
              <a:t>является частью центра «Мой бизнес» Ярославской области и предоставляет различные услуги для субъектов малого </a:t>
            </a: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ru-RU" sz="2000" dirty="0">
                <a:latin typeface="+mn-lt"/>
              </a:rPr>
              <a:t>и среднего предпринимательства (МСП), самозанятых граждан, а так же для физических лиц, заинтересованных</a:t>
            </a: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ru-RU" sz="2000" dirty="0">
                <a:latin typeface="+mn-lt"/>
              </a:rPr>
              <a:t>в открытии своего дела.</a:t>
            </a:r>
            <a:r>
              <a:rPr lang="ru-RU" sz="1400" dirty="0">
                <a:latin typeface="+mn-lt"/>
              </a:rPr>
              <a:t/>
            </a:r>
            <a:br>
              <a:rPr lang="ru-RU" sz="1400" dirty="0">
                <a:latin typeface="+mn-lt"/>
              </a:rPr>
            </a:br>
            <a:endParaRPr lang="ru-RU" sz="1600" dirty="0">
              <a:latin typeface="+mn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2268B00-B99A-A600-844B-D0C93904B0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r="5702" b="5421"/>
          <a:stretch/>
        </p:blipFill>
        <p:spPr>
          <a:xfrm>
            <a:off x="7040055" y="1952836"/>
            <a:ext cx="4632052" cy="3035382"/>
          </a:xfrm>
          <a:prstGeom prst="roundRect">
            <a:avLst>
              <a:gd name="adj" fmla="val 6545"/>
            </a:avLst>
          </a:prstGeom>
          <a:effectLst/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BDE93417-CA41-BF94-71AB-23C46CFD755D}"/>
              </a:ext>
            </a:extLst>
          </p:cNvPr>
          <p:cNvSpPr/>
          <p:nvPr/>
        </p:nvSpPr>
        <p:spPr>
          <a:xfrm>
            <a:off x="911224" y="1952836"/>
            <a:ext cx="5899906" cy="58341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Центр поддержки предпринимательства </a:t>
            </a:r>
          </a:p>
        </p:txBody>
      </p:sp>
    </p:spTree>
    <p:extLst>
      <p:ext uri="{BB962C8B-B14F-4D97-AF65-F5344CB8AC3E}">
        <p14:creationId xmlns:p14="http://schemas.microsoft.com/office/powerpoint/2010/main" val="160620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3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878251" y="1375842"/>
            <a:ext cx="10793856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Услуги, оказываемые Центром поддержки предпринимательства 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435" y="3398998"/>
            <a:ext cx="4212963" cy="2658902"/>
          </a:xfrm>
        </p:spPr>
        <p:txBody>
          <a:bodyPr lIns="0" tIns="0" rIns="0" bIns="0">
            <a:normAutofit/>
          </a:bodyPr>
          <a:lstStyle/>
          <a:p>
            <a:pPr marL="0" indent="-180000">
              <a:buClr>
                <a:schemeClr val="tx2"/>
              </a:buClr>
            </a:pPr>
            <a:r>
              <a:rPr lang="ru-RU" sz="1500" dirty="0"/>
              <a:t>Консультации по вопросам предпринимательской деятельности. </a:t>
            </a:r>
          </a:p>
          <a:p>
            <a:pPr marL="0" indent="-180000">
              <a:buClr>
                <a:schemeClr val="tx2"/>
              </a:buClr>
            </a:pPr>
            <a:r>
              <a:rPr lang="ru-RU" sz="1500" dirty="0"/>
              <a:t>Образовательные услуги (проведение тренингов, семинаров, форумов, конференций)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EF53376D-D366-401D-7B26-8C2830390CFA}"/>
              </a:ext>
            </a:extLst>
          </p:cNvPr>
          <p:cNvSpPr txBox="1">
            <a:spLocks/>
          </p:cNvSpPr>
          <p:nvPr/>
        </p:nvSpPr>
        <p:spPr>
          <a:xfrm>
            <a:off x="5663952" y="3347144"/>
            <a:ext cx="6008154" cy="27107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buClr>
                <a:schemeClr val="tx2"/>
              </a:buClr>
            </a:pPr>
            <a:r>
              <a:rPr lang="ru-RU" sz="1500" dirty="0"/>
              <a:t>Содействие в популяризации продукции и услуг </a:t>
            </a:r>
          </a:p>
          <a:p>
            <a:pPr marL="0" indent="-180000">
              <a:buClr>
                <a:schemeClr val="tx2"/>
              </a:buClr>
            </a:pPr>
            <a:r>
              <a:rPr lang="ru-RU" sz="1500" dirty="0"/>
              <a:t>Содействие в размещении продукции</a:t>
            </a:r>
            <a:r>
              <a:rPr lang="en-US" sz="1500" dirty="0"/>
              <a:t> </a:t>
            </a:r>
            <a:r>
              <a:rPr lang="ru-RU" sz="1500" dirty="0"/>
              <a:t>на электронных торговых площадках</a:t>
            </a:r>
          </a:p>
          <a:p>
            <a:pPr marL="0" indent="-180000">
              <a:buClr>
                <a:schemeClr val="tx2"/>
              </a:buClr>
            </a:pPr>
            <a:r>
              <a:rPr lang="ru-RU" sz="1500" dirty="0"/>
              <a:t>Проведение патентных исследований на регистрацию товарного знака </a:t>
            </a:r>
          </a:p>
          <a:p>
            <a:pPr marL="0" indent="-180000">
              <a:buClr>
                <a:schemeClr val="tx2"/>
              </a:buClr>
            </a:pPr>
            <a:r>
              <a:rPr lang="ru-RU" sz="1500" dirty="0"/>
              <a:t>Содействие в автоматизации и оптимизации бизнес-процессов</a:t>
            </a:r>
          </a:p>
          <a:p>
            <a:pPr marL="0" indent="-180000">
              <a:buClr>
                <a:schemeClr val="tx2"/>
              </a:buClr>
            </a:pPr>
            <a:r>
              <a:rPr lang="ru-RU" sz="1500" dirty="0"/>
              <a:t>Организация участия в выставочно-ярмарочных мероприятиях в России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665F64A4-42EC-1376-5758-B86B136B6509}"/>
              </a:ext>
            </a:extLst>
          </p:cNvPr>
          <p:cNvSpPr/>
          <p:nvPr/>
        </p:nvSpPr>
        <p:spPr>
          <a:xfrm>
            <a:off x="911225" y="2540396"/>
            <a:ext cx="4321175" cy="58341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sz="1600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Предоставляемые бесплатно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2E5502E9-DAC3-2939-C17C-6A8A8D57C8B1}"/>
              </a:ext>
            </a:extLst>
          </p:cNvPr>
          <p:cNvSpPr/>
          <p:nvPr/>
        </p:nvSpPr>
        <p:spPr>
          <a:xfrm>
            <a:off x="5555941" y="2540396"/>
            <a:ext cx="6116166" cy="58341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sz="1600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Предоставляемые на условиях софинансирования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3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8697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83FA879E-5A7C-4A2B-93BF-E5DAFB39E41F}"/>
              </a:ext>
            </a:extLst>
          </p:cNvPr>
          <p:cNvSpPr/>
          <p:nvPr/>
        </p:nvSpPr>
        <p:spPr>
          <a:xfrm rot="2700000">
            <a:off x="3891339" y="-394476"/>
            <a:ext cx="781521" cy="788952"/>
          </a:xfrm>
          <a:prstGeom prst="roundRect">
            <a:avLst>
              <a:gd name="adj" fmla="val 17618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C44756A5-3732-4114-B68B-5680C85BCC95}"/>
              </a:ext>
            </a:extLst>
          </p:cNvPr>
          <p:cNvSpPr/>
          <p:nvPr/>
        </p:nvSpPr>
        <p:spPr>
          <a:xfrm rot="2700000">
            <a:off x="4548101" y="23282"/>
            <a:ext cx="361152" cy="364586"/>
          </a:xfrm>
          <a:prstGeom prst="roundRect">
            <a:avLst>
              <a:gd name="adj" fmla="val 29193"/>
            </a:avLst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533E29A5-DD05-43AD-BF87-ADCE3A6B1587}"/>
              </a:ext>
            </a:extLst>
          </p:cNvPr>
          <p:cNvSpPr/>
          <p:nvPr/>
        </p:nvSpPr>
        <p:spPr>
          <a:xfrm rot="4178783">
            <a:off x="11665399" y="5996012"/>
            <a:ext cx="631334" cy="637337"/>
          </a:xfrm>
          <a:prstGeom prst="roundRect">
            <a:avLst>
              <a:gd name="adj" fmla="val 23195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93E67D72-0ECB-4FFC-AC6C-9A55C674B27D}"/>
              </a:ext>
            </a:extLst>
          </p:cNvPr>
          <p:cNvSpPr/>
          <p:nvPr/>
        </p:nvSpPr>
        <p:spPr>
          <a:xfrm rot="2700000">
            <a:off x="10666110" y="5970456"/>
            <a:ext cx="1137621" cy="1148440"/>
          </a:xfrm>
          <a:prstGeom prst="roundRect">
            <a:avLst>
              <a:gd name="adj" fmla="val 24026"/>
            </a:avLst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6B8C6607-2E81-4DDC-AF2B-9C96CEE3C1F2}"/>
              </a:ext>
            </a:extLst>
          </p:cNvPr>
          <p:cNvGrpSpPr/>
          <p:nvPr/>
        </p:nvGrpSpPr>
        <p:grpSpPr>
          <a:xfrm>
            <a:off x="-85448" y="5664003"/>
            <a:ext cx="2332752" cy="1197661"/>
            <a:chOff x="-511210" y="4450216"/>
            <a:chExt cx="2809558" cy="1442459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DC6C26BF-412D-4EFE-A938-3BF6BCC7AF74}"/>
                </a:ext>
              </a:extLst>
            </p:cNvPr>
            <p:cNvSpPr/>
            <p:nvPr/>
          </p:nvSpPr>
          <p:spPr>
            <a:xfrm rot="2700000">
              <a:off x="-506877" y="4711390"/>
              <a:ext cx="911441" cy="920108"/>
            </a:xfrm>
            <a:prstGeom prst="roundRect">
              <a:avLst>
                <a:gd name="adj" fmla="val 24026"/>
              </a:avLst>
            </a:prstGeom>
            <a:solidFill>
              <a:srgbClr val="625F5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CA22CA6F-2E9A-4154-B8CA-66B8ACB2AC70}"/>
                </a:ext>
              </a:extLst>
            </p:cNvPr>
            <p:cNvSpPr/>
            <p:nvPr/>
          </p:nvSpPr>
          <p:spPr>
            <a:xfrm rot="2700000">
              <a:off x="297968" y="4443357"/>
              <a:ext cx="1442459" cy="1456177"/>
            </a:xfrm>
            <a:prstGeom prst="roundRect">
              <a:avLst>
                <a:gd name="adj" fmla="val 21937"/>
              </a:avLst>
            </a:prstGeom>
            <a:noFill/>
            <a:ln w="38100"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5298C969-BF26-4F51-893B-19C9F474DBF6}"/>
                </a:ext>
              </a:extLst>
            </p:cNvPr>
            <p:cNvSpPr/>
            <p:nvPr/>
          </p:nvSpPr>
          <p:spPr>
            <a:xfrm rot="4066502">
              <a:off x="1815369" y="5243076"/>
              <a:ext cx="480693" cy="485264"/>
            </a:xfrm>
            <a:prstGeom prst="roundRect">
              <a:avLst>
                <a:gd name="adj" fmla="val 24026"/>
              </a:avLst>
            </a:prstGeom>
            <a:solidFill>
              <a:schemeClr val="tx1">
                <a:lumMod val="10000"/>
                <a:lumOff val="9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4E8E712-503B-72BE-3162-5F20D0828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682" y="2310048"/>
            <a:ext cx="5918556" cy="2447427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</a:rPr>
              <a:t>Услуги, предоставляемые на условиях софинансирования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456D88E5-42D1-0E1B-5340-B641A7E1C1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5" y="1988840"/>
            <a:ext cx="4636139" cy="3089844"/>
          </a:xfrm>
          <a:prstGeom prst="roundRect">
            <a:avLst>
              <a:gd name="adj" fmla="val 10483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1" name="Рисунок 20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3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00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5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27985" y="1411846"/>
            <a:ext cx="10744121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Создание одностраничного сайта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7" y="2420938"/>
            <a:ext cx="5816086" cy="2658902"/>
          </a:xfrm>
        </p:spPr>
        <p:txBody>
          <a:bodyPr lIns="0" tIns="0" rIns="0" bIns="0">
            <a:noAutofit/>
          </a:bodyPr>
          <a:lstStyle/>
          <a:p>
            <a:pPr marL="0" indent="-180000">
              <a:buClr>
                <a:schemeClr val="tx2"/>
              </a:buClr>
            </a:pPr>
            <a:r>
              <a:rPr lang="ru-RU" sz="1600" dirty="0"/>
              <a:t>Разработка и создание одностраничного сайта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Разработка дизайна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Настройка и подключение домена к сайту (на 1 год)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Подключение к </a:t>
            </a:r>
            <a:r>
              <a:rPr lang="ru-RU" sz="1600" dirty="0" err="1"/>
              <a:t>Яндекс.Метрике</a:t>
            </a:r>
            <a:r>
              <a:rPr lang="ru-RU" sz="1600" dirty="0"/>
              <a:t> (на 1 год)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Подключение к хостингу (на 1 год)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Адаптация под мобильные устройства/планшеты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Консультация</a:t>
            </a:r>
          </a:p>
          <a:p>
            <a:pPr marL="0" indent="-180000">
              <a:buClr>
                <a:schemeClr val="tx2"/>
              </a:buClr>
            </a:pPr>
            <a:r>
              <a:rPr lang="ru-RU" sz="1600" dirty="0"/>
              <a:t>Передача логинов и паролей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88C0EC1-0EFD-CCF8-80D2-9869C0537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6" b="16876"/>
          <a:stretch/>
        </p:blipFill>
        <p:spPr>
          <a:xfrm>
            <a:off x="6536521" y="1949005"/>
            <a:ext cx="5419888" cy="3590583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(2 000 руб. вместо 20 000 руб.) 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9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473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6</a:t>
            </a:fld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210322"/>
            <a:ext cx="5092263" cy="1965340"/>
          </a:xfrm>
        </p:spPr>
        <p:txBody>
          <a:bodyPr lIns="0" tIns="0" rIns="0" bIns="0">
            <a:noAutofit/>
          </a:bodyPr>
          <a:lstStyle/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Услуги профессионального видеографа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Разработка сценария/концепции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Аренда фотостудии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Профессиональная обработка видеоролика</a:t>
            </a:r>
          </a:p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endParaRPr lang="ru-RU" sz="16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(1 700 руб. вместо 17 000 руб.)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BF4D183-7125-C440-F20E-32558F4CDF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8" b="8668"/>
          <a:stretch/>
        </p:blipFill>
        <p:spPr>
          <a:xfrm>
            <a:off x="6593493" y="2205038"/>
            <a:ext cx="5092262" cy="2806326"/>
          </a:xfrm>
          <a:prstGeom prst="roundRect">
            <a:avLst>
              <a:gd name="adj" fmla="val 7751"/>
            </a:avLst>
          </a:prstGeom>
          <a:effectLst/>
        </p:spPr>
      </p:pic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162DD32E-D08F-D090-56E3-E8DD4A0DAC5B}"/>
              </a:ext>
            </a:extLst>
          </p:cNvPr>
          <p:cNvSpPr txBox="1">
            <a:spLocks/>
          </p:cNvSpPr>
          <p:nvPr/>
        </p:nvSpPr>
        <p:spPr>
          <a:xfrm>
            <a:off x="927985" y="1411846"/>
            <a:ext cx="10744121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Создание </a:t>
            </a:r>
            <a:r>
              <a:rPr lang="ru-RU" sz="2800" dirty="0" err="1">
                <a:latin typeface="Montserrat Bold" pitchFamily="2" charset="-52"/>
              </a:rPr>
              <a:t>видеорлика</a:t>
            </a:r>
            <a:endParaRPr lang="ru-RU" sz="2800" dirty="0">
              <a:latin typeface="Montserrat Bold" pitchFamily="2" charset="-52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0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393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7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14347" y="1411846"/>
            <a:ext cx="10793856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Фотосессия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210322"/>
            <a:ext cx="5092263" cy="1965340"/>
          </a:xfrm>
        </p:spPr>
        <p:txBody>
          <a:bodyPr lIns="0" tIns="0" rIns="0" bIns="0">
            <a:noAutofit/>
          </a:bodyPr>
          <a:lstStyle/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Услуги профессионального фотографа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Аренда фотостудии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Услуги визажиста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Профессиональная обработка фотографии</a:t>
            </a:r>
          </a:p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endParaRPr lang="ru-RU" sz="16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(1 400 руб. вместо 14 000 руб.)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823AC20-C89C-E5D6-D164-CC97C3690F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6" b="8511"/>
          <a:stretch/>
        </p:blipFill>
        <p:spPr>
          <a:xfrm>
            <a:off x="6780075" y="2222898"/>
            <a:ext cx="4895987" cy="2553136"/>
          </a:xfrm>
          <a:prstGeom prst="roundRect">
            <a:avLst>
              <a:gd name="adj" fmla="val 7751"/>
            </a:avLst>
          </a:prstGeom>
          <a:effectLst/>
        </p:spPr>
      </p:pic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9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9508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8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03921" y="1423878"/>
            <a:ext cx="10744121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Печать полиграфической продукции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210322"/>
            <a:ext cx="5420042" cy="1965340"/>
          </a:xfrm>
        </p:spPr>
        <p:txBody>
          <a:bodyPr lIns="0" tIns="0" rIns="0" bIns="0">
            <a:noAutofit/>
          </a:bodyPr>
          <a:lstStyle/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Пакет «Рекламная продукция», включающий       в себя визитки, листовки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Пакет «Менеджер», включающий в себя презентацию, визитки именные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Пакет «Наградная, подарочная, сувенирная продукция», включающий в себя сертификаты/дипломы, значки, ручки</a:t>
            </a:r>
          </a:p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endParaRPr lang="ru-RU" sz="16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(1 700 руб. вместо 17 000 руб.)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FB39170-8629-97EA-1974-A8E82D4A7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2791" r="4235" b="6103"/>
          <a:stretch/>
        </p:blipFill>
        <p:spPr>
          <a:xfrm>
            <a:off x="6691104" y="2106605"/>
            <a:ext cx="4884729" cy="3241387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9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1141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9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899193" y="1435818"/>
            <a:ext cx="10760882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Изготовление сувенирной продукции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210322"/>
            <a:ext cx="5420042" cy="2658838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r>
              <a:rPr lang="ru-RU" sz="1600" dirty="0"/>
              <a:t>На выбор предлагаются различные пакеты продукции, включающие в себя: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Пакеты </a:t>
            </a:r>
            <a:r>
              <a:rPr lang="ru-RU" sz="1600" dirty="0" err="1"/>
              <a:t>крафтовые</a:t>
            </a:r>
            <a:endParaRPr lang="ru-RU" sz="1600" dirty="0"/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Ручки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Брелоки/магниты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Зонты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Ежедневники</a:t>
            </a:r>
          </a:p>
          <a:p>
            <a:pPr marL="0" indent="-180000">
              <a:lnSpc>
                <a:spcPct val="95000"/>
              </a:lnSpc>
              <a:buClr>
                <a:schemeClr val="tx2"/>
              </a:buClr>
            </a:pPr>
            <a:r>
              <a:rPr lang="ru-RU" sz="1600" dirty="0"/>
              <a:t>Кружки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(1 500 руб. вместо 15 000 руб.)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FE5D564-C276-7857-571B-01A69AB99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1944324"/>
            <a:ext cx="4980820" cy="3403560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9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2160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10</a:t>
            </a:fld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210322"/>
            <a:ext cx="4675409" cy="2658838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r>
              <a:rPr lang="ru-RU" sz="2000" dirty="0"/>
              <a:t>Наружная реклама на цифровых дисплеях, размещенных                            по Ярославской области</a:t>
            </a:r>
          </a:p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endParaRPr lang="ru-RU" sz="20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(3 000 руб. вместо 30 000 руб.)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72E205B-F52C-6482-DC11-AEB8129102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b="7570"/>
          <a:stretch/>
        </p:blipFill>
        <p:spPr>
          <a:xfrm>
            <a:off x="6588606" y="2210322"/>
            <a:ext cx="5087458" cy="2934842"/>
          </a:xfrm>
          <a:prstGeom prst="roundRect">
            <a:avLst>
              <a:gd name="adj" fmla="val 7751"/>
            </a:avLst>
          </a:prstGeom>
          <a:effectLst/>
        </p:spPr>
      </p:pic>
      <p:sp>
        <p:nvSpPr>
          <p:cNvPr id="18" name="Заголовок 12">
            <a:extLst>
              <a:ext uri="{FF2B5EF4-FFF2-40B4-BE49-F238E27FC236}">
                <a16:creationId xmlns="" xmlns:a16="http://schemas.microsoft.com/office/drawing/2014/main" id="{72ED1DD3-3A67-9D83-2FBA-6876E3EABDF1}"/>
              </a:ext>
            </a:extLst>
          </p:cNvPr>
          <p:cNvSpPr txBox="1">
            <a:spLocks/>
          </p:cNvSpPr>
          <p:nvPr/>
        </p:nvSpPr>
        <p:spPr>
          <a:xfrm>
            <a:off x="927985" y="1411846"/>
            <a:ext cx="10744121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Реклама на цифровых экранах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0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9559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11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11225" y="1627920"/>
            <a:ext cx="10760882" cy="1137846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Содействие в размещении продукции </a:t>
            </a:r>
          </a:p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на электронных торговых площадках </a:t>
            </a:r>
          </a:p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(маркетплейсах)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(2 500 руб. вместо 25 000 руб.)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BC64C08-0522-EABB-3608-37CB2FC1ED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9" t="15641" r="19209" b="15641"/>
          <a:stretch/>
        </p:blipFill>
        <p:spPr>
          <a:xfrm>
            <a:off x="927986" y="3176972"/>
            <a:ext cx="1245523" cy="1245523"/>
          </a:xfrm>
          <a:prstGeom prst="roundRect">
            <a:avLst>
              <a:gd name="adj" fmla="val 10092"/>
            </a:avLst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085C3D7A-8577-BAEB-3707-0E907B815B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6" r="22396"/>
          <a:stretch/>
        </p:blipFill>
        <p:spPr bwMode="auto">
          <a:xfrm>
            <a:off x="4153953" y="3177302"/>
            <a:ext cx="1245524" cy="1245524"/>
          </a:xfrm>
          <a:prstGeom prst="roundRect">
            <a:avLst>
              <a:gd name="adj" fmla="val 232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572D7098-399A-8C62-4620-E7F1D4ED26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4" b="7255"/>
          <a:stretch/>
        </p:blipFill>
        <p:spPr>
          <a:xfrm>
            <a:off x="7323830" y="2816224"/>
            <a:ext cx="4370568" cy="2309757"/>
          </a:xfrm>
          <a:prstGeom prst="roundRect">
            <a:avLst>
              <a:gd name="adj" fmla="val 7751"/>
            </a:avLst>
          </a:prstGeom>
          <a:effectLst/>
        </p:spPr>
      </p:pic>
      <p:sp>
        <p:nvSpPr>
          <p:cNvPr id="19" name="Заголовок 12">
            <a:extLst>
              <a:ext uri="{FF2B5EF4-FFF2-40B4-BE49-F238E27FC236}">
                <a16:creationId xmlns="" xmlns:a16="http://schemas.microsoft.com/office/drawing/2014/main" id="{1CDE1FF2-863D-A15F-DB48-F4AD7BDF1E78}"/>
              </a:ext>
            </a:extLst>
          </p:cNvPr>
          <p:cNvSpPr txBox="1">
            <a:spLocks/>
          </p:cNvSpPr>
          <p:nvPr/>
        </p:nvSpPr>
        <p:spPr>
          <a:xfrm>
            <a:off x="911225" y="4530618"/>
            <a:ext cx="1262284" cy="48255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5000"/>
              </a:lnSpc>
            </a:pPr>
            <a:r>
              <a:rPr lang="en-US" sz="2000" dirty="0">
                <a:latin typeface="Montserrat Bold" pitchFamily="2" charset="-52"/>
              </a:rPr>
              <a:t>OZON</a:t>
            </a:r>
            <a:endParaRPr lang="ru-RU" sz="2000" dirty="0">
              <a:latin typeface="Montserrat Bold" pitchFamily="2" charset="-52"/>
            </a:endParaRPr>
          </a:p>
        </p:txBody>
      </p:sp>
      <p:sp>
        <p:nvSpPr>
          <p:cNvPr id="20" name="Заголовок 12">
            <a:extLst>
              <a:ext uri="{FF2B5EF4-FFF2-40B4-BE49-F238E27FC236}">
                <a16:creationId xmlns="" xmlns:a16="http://schemas.microsoft.com/office/drawing/2014/main" id="{BBD6EE06-79B0-D396-8B71-0A49B361C64D}"/>
              </a:ext>
            </a:extLst>
          </p:cNvPr>
          <p:cNvSpPr txBox="1">
            <a:spLocks/>
          </p:cNvSpPr>
          <p:nvPr/>
        </p:nvSpPr>
        <p:spPr>
          <a:xfrm>
            <a:off x="3673455" y="4530618"/>
            <a:ext cx="2206521" cy="48255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5000"/>
              </a:lnSpc>
            </a:pPr>
            <a:r>
              <a:rPr lang="en-US" sz="2000" dirty="0">
                <a:latin typeface="Montserrat Bold" pitchFamily="2" charset="-52"/>
              </a:rPr>
              <a:t>Wildberries</a:t>
            </a:r>
            <a:endParaRPr lang="ru-RU" sz="2000" dirty="0">
              <a:latin typeface="Montserrat Bold" pitchFamily="2" charset="-52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4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794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12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11223" y="1411846"/>
            <a:ext cx="10760883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Регистрация товарного знака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5540" y="2283267"/>
            <a:ext cx="4500500" cy="688592"/>
          </a:xfrm>
        </p:spPr>
        <p:txBody>
          <a:bodyPr lIns="0" tIns="0" rIns="0" bIns="0" anchor="ctr">
            <a:noAutofit/>
          </a:bodyPr>
          <a:lstStyle/>
          <a:p>
            <a:pPr marL="0" indent="0">
              <a:buNone/>
            </a:pPr>
            <a:r>
              <a:rPr lang="ru-RU" sz="2000" dirty="0"/>
              <a:t>Бесплатная консультация эксперта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(2 400 руб. вместо 24 000 руб.) Государственная пошлина оплачивается отдельно.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058633EF-E938-B688-8564-1FD289A6B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31" y="1727266"/>
            <a:ext cx="3475555" cy="3468605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5AA5C320-1D2E-795F-D3DC-2BF01613F2EB}"/>
              </a:ext>
            </a:extLst>
          </p:cNvPr>
          <p:cNvSpPr/>
          <p:nvPr/>
        </p:nvSpPr>
        <p:spPr>
          <a:xfrm>
            <a:off x="911224" y="2228574"/>
            <a:ext cx="792287" cy="79228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ru-RU" sz="2000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1</a:t>
            </a:r>
            <a:endParaRPr lang="en-US" altLang="ru-RU" sz="2500" dirty="0">
              <a:solidFill>
                <a:schemeClr val="tx1"/>
              </a:solidFill>
              <a:latin typeface="+mj-lt"/>
              <a:ea typeface="+mj-ea"/>
              <a:cs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этап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AA86A345-0DBA-02DD-A5B0-017DCCE2B320}"/>
              </a:ext>
            </a:extLst>
          </p:cNvPr>
          <p:cNvSpPr txBox="1">
            <a:spLocks/>
          </p:cNvSpPr>
          <p:nvPr/>
        </p:nvSpPr>
        <p:spPr>
          <a:xfrm>
            <a:off x="1954635" y="3461568"/>
            <a:ext cx="4500500" cy="8642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/>
              <a:t>Непосредственная работа </a:t>
            </a:r>
            <a:r>
              <a:rPr lang="en-US" sz="2000" dirty="0"/>
              <a:t>         </a:t>
            </a:r>
            <a:r>
              <a:rPr lang="ru-RU" sz="2000" dirty="0"/>
              <a:t>по регистрации товарного знака.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C8DCF6BA-E88C-8AFC-04A4-8C8E8583F054}"/>
              </a:ext>
            </a:extLst>
          </p:cNvPr>
          <p:cNvSpPr/>
          <p:nvPr/>
        </p:nvSpPr>
        <p:spPr>
          <a:xfrm>
            <a:off x="911224" y="3497541"/>
            <a:ext cx="792287" cy="79228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ru-RU" altLang="ru-RU" sz="2500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2</a:t>
            </a:r>
            <a:endParaRPr lang="en-US" altLang="ru-RU" sz="2500" dirty="0">
              <a:solidFill>
                <a:schemeClr val="tx1"/>
              </a:solidFill>
              <a:latin typeface="+mj-lt"/>
              <a:ea typeface="+mj-ea"/>
              <a:cs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этап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3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7762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13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927985" y="1627870"/>
            <a:ext cx="10744121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Организация участия в </a:t>
            </a:r>
            <a:r>
              <a:rPr lang="ru-RU" sz="2800" dirty="0" err="1">
                <a:latin typeface="Montserrat Bold" pitchFamily="2" charset="-52"/>
              </a:rPr>
              <a:t>выставочно</a:t>
            </a:r>
            <a:r>
              <a:rPr lang="ru-RU" sz="2800" dirty="0">
                <a:latin typeface="Montserrat Bold" pitchFamily="2" charset="-52"/>
              </a:rPr>
              <a:t>-ярмарочных мероприятиях в России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9FCBB5E-5571-7D6D-533A-5C169C9203C9}"/>
              </a:ext>
            </a:extLst>
          </p:cNvPr>
          <p:cNvSpPr/>
          <p:nvPr/>
        </p:nvSpPr>
        <p:spPr>
          <a:xfrm>
            <a:off x="927986" y="5459048"/>
            <a:ext cx="10744121" cy="583418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rPr>
              <a:t>Стоимость услуги всего 10% от общей стоимости (2 400 руб. вместо 24 000 руб.)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BCCC2CE-5C1A-8EB0-3D3A-6BCD75AF8D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1"/>
          <a:stretch/>
        </p:blipFill>
        <p:spPr>
          <a:xfrm>
            <a:off x="7427913" y="2420888"/>
            <a:ext cx="4261225" cy="2676589"/>
          </a:xfrm>
          <a:prstGeom prst="roundRect">
            <a:avLst>
              <a:gd name="adj" fmla="val 7751"/>
            </a:avLst>
          </a:prstGeom>
          <a:effectLst/>
        </p:spPr>
      </p:pic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462E3B3C-A9FE-E552-E473-29B56B039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6" y="2749264"/>
            <a:ext cx="5528054" cy="1426274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r>
              <a:rPr lang="ru-RU" sz="2000" dirty="0"/>
              <a:t>Предоставление в аренду стандартно оборудованной выставочной площади на период проведения выставки</a:t>
            </a:r>
          </a:p>
          <a:p>
            <a:pPr marL="0" indent="0">
              <a:lnSpc>
                <a:spcPct val="95000"/>
              </a:lnSpc>
              <a:buClr>
                <a:schemeClr val="tx2"/>
              </a:buClr>
              <a:buNone/>
            </a:pPr>
            <a:endParaRPr lang="ru-RU" sz="20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8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0102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ABCDEA65-0453-7B38-4900-F2D826A83A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56" y="2014042"/>
            <a:ext cx="4629908" cy="3086605"/>
          </a:xfrm>
          <a:prstGeom prst="roundRect">
            <a:avLst>
              <a:gd name="adj" fmla="val 8272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83FA879E-5A7C-4A2B-93BF-E5DAFB39E41F}"/>
              </a:ext>
            </a:extLst>
          </p:cNvPr>
          <p:cNvSpPr/>
          <p:nvPr/>
        </p:nvSpPr>
        <p:spPr>
          <a:xfrm rot="2700000">
            <a:off x="3891339" y="-394476"/>
            <a:ext cx="781521" cy="788952"/>
          </a:xfrm>
          <a:prstGeom prst="roundRect">
            <a:avLst>
              <a:gd name="adj" fmla="val 17618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C44756A5-3732-4114-B68B-5680C85BCC95}"/>
              </a:ext>
            </a:extLst>
          </p:cNvPr>
          <p:cNvSpPr/>
          <p:nvPr/>
        </p:nvSpPr>
        <p:spPr>
          <a:xfrm rot="2700000">
            <a:off x="4548101" y="23282"/>
            <a:ext cx="361152" cy="364586"/>
          </a:xfrm>
          <a:prstGeom prst="roundRect">
            <a:avLst>
              <a:gd name="adj" fmla="val 29193"/>
            </a:avLst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533E29A5-DD05-43AD-BF87-ADCE3A6B1587}"/>
              </a:ext>
            </a:extLst>
          </p:cNvPr>
          <p:cNvSpPr/>
          <p:nvPr/>
        </p:nvSpPr>
        <p:spPr>
          <a:xfrm rot="4178783">
            <a:off x="11665399" y="5996012"/>
            <a:ext cx="631334" cy="637337"/>
          </a:xfrm>
          <a:prstGeom prst="roundRect">
            <a:avLst>
              <a:gd name="adj" fmla="val 23195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93E67D72-0ECB-4FFC-AC6C-9A55C674B27D}"/>
              </a:ext>
            </a:extLst>
          </p:cNvPr>
          <p:cNvSpPr/>
          <p:nvPr/>
        </p:nvSpPr>
        <p:spPr>
          <a:xfrm rot="2700000">
            <a:off x="10666110" y="5970456"/>
            <a:ext cx="1137621" cy="1148440"/>
          </a:xfrm>
          <a:prstGeom prst="roundRect">
            <a:avLst>
              <a:gd name="adj" fmla="val 24026"/>
            </a:avLst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6B8C6607-2E81-4DDC-AF2B-9C96CEE3C1F2}"/>
              </a:ext>
            </a:extLst>
          </p:cNvPr>
          <p:cNvGrpSpPr/>
          <p:nvPr/>
        </p:nvGrpSpPr>
        <p:grpSpPr>
          <a:xfrm>
            <a:off x="-85448" y="5664003"/>
            <a:ext cx="2332752" cy="1197661"/>
            <a:chOff x="-511210" y="4450216"/>
            <a:chExt cx="2809558" cy="1442459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DC6C26BF-412D-4EFE-A938-3BF6BCC7AF74}"/>
                </a:ext>
              </a:extLst>
            </p:cNvPr>
            <p:cNvSpPr/>
            <p:nvPr/>
          </p:nvSpPr>
          <p:spPr>
            <a:xfrm rot="2700000">
              <a:off x="-506877" y="4711390"/>
              <a:ext cx="911441" cy="920108"/>
            </a:xfrm>
            <a:prstGeom prst="roundRect">
              <a:avLst>
                <a:gd name="adj" fmla="val 24026"/>
              </a:avLst>
            </a:prstGeom>
            <a:solidFill>
              <a:srgbClr val="625F5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CA22CA6F-2E9A-4154-B8CA-66B8ACB2AC70}"/>
                </a:ext>
              </a:extLst>
            </p:cNvPr>
            <p:cNvSpPr/>
            <p:nvPr/>
          </p:nvSpPr>
          <p:spPr>
            <a:xfrm rot="2700000">
              <a:off x="297968" y="4443357"/>
              <a:ext cx="1442459" cy="1456177"/>
            </a:xfrm>
            <a:prstGeom prst="roundRect">
              <a:avLst>
                <a:gd name="adj" fmla="val 21937"/>
              </a:avLst>
            </a:prstGeom>
            <a:noFill/>
            <a:ln w="38100"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5298C969-BF26-4F51-893B-19C9F474DBF6}"/>
                </a:ext>
              </a:extLst>
            </p:cNvPr>
            <p:cNvSpPr/>
            <p:nvPr/>
          </p:nvSpPr>
          <p:spPr>
            <a:xfrm rot="4066502">
              <a:off x="1815369" y="5243076"/>
              <a:ext cx="480693" cy="485264"/>
            </a:xfrm>
            <a:prstGeom prst="roundRect">
              <a:avLst>
                <a:gd name="adj" fmla="val 24026"/>
              </a:avLst>
            </a:prstGeom>
            <a:solidFill>
              <a:schemeClr val="tx1">
                <a:lumMod val="10000"/>
                <a:lumOff val="9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4E8E712-503B-72BE-3162-5F20D0828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682" y="2310048"/>
            <a:ext cx="5918556" cy="2447427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</a:rPr>
              <a:t>Услуги, предоставляемые бесплатно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4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18040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15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878251" y="1628800"/>
            <a:ext cx="10793856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Консультации по вопросам предпринимательской деятельности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6B3B99E5-07AA-05F4-A567-E0F6282B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87" y="2786322"/>
            <a:ext cx="5168013" cy="2658902"/>
          </a:xfrm>
        </p:spPr>
        <p:txBody>
          <a:bodyPr lIns="0" tIns="0" rIns="0" bIns="0">
            <a:noAutofit/>
          </a:bodyPr>
          <a:lstStyle/>
          <a:p>
            <a:pPr marL="0" indent="-180000">
              <a:buClr>
                <a:schemeClr val="tx2"/>
              </a:buClr>
            </a:pPr>
            <a:r>
              <a:rPr lang="ru-RU" sz="1800" dirty="0"/>
              <a:t>Для субъектов малого и среднего предпринимательства</a:t>
            </a:r>
          </a:p>
          <a:p>
            <a:pPr marL="0" indent="-180000">
              <a:buClr>
                <a:schemeClr val="tx2"/>
              </a:buClr>
            </a:pPr>
            <a:r>
              <a:rPr lang="ru-RU" sz="1800" dirty="0"/>
              <a:t>Для самозанятых граждан</a:t>
            </a:r>
          </a:p>
          <a:p>
            <a:pPr marL="0" indent="-180000">
              <a:buClr>
                <a:schemeClr val="tx2"/>
              </a:buClr>
            </a:pPr>
            <a:r>
              <a:rPr lang="ru-RU" sz="1800" dirty="0"/>
              <a:t>Для физических лиц, заинтересованных в открытии своего дела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3C14920-AF62-78EE-FA56-9934BE9F98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76" y="2426142"/>
            <a:ext cx="4895987" cy="3262716"/>
          </a:xfrm>
          <a:prstGeom prst="roundRect">
            <a:avLst>
              <a:gd name="adj" fmla="val 8272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18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763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16</a:t>
            </a:fld>
            <a:endParaRPr lang="ru-RU"/>
          </a:p>
        </p:txBody>
      </p:sp>
      <p:sp>
        <p:nvSpPr>
          <p:cNvPr id="2" name="Заголовок 12">
            <a:extLst>
              <a:ext uri="{FF2B5EF4-FFF2-40B4-BE49-F238E27FC236}">
                <a16:creationId xmlns="" xmlns:a16="http://schemas.microsoft.com/office/drawing/2014/main" id="{AF1A010F-E921-EDAC-3163-F98370E39CBC}"/>
              </a:ext>
            </a:extLst>
          </p:cNvPr>
          <p:cNvSpPr txBox="1">
            <a:spLocks/>
          </p:cNvSpPr>
          <p:nvPr/>
        </p:nvSpPr>
        <p:spPr>
          <a:xfrm>
            <a:off x="878251" y="1375842"/>
            <a:ext cx="10793856" cy="79301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ru-RU" sz="2800" dirty="0">
                <a:latin typeface="Montserrat Bold" pitchFamily="2" charset="-52"/>
              </a:rPr>
              <a:t>Обучающие мероприятия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91995628-5EBF-0F68-B0F2-BAEE05408FAE}"/>
              </a:ext>
            </a:extLst>
          </p:cNvPr>
          <p:cNvSpPr txBox="1">
            <a:spLocks/>
          </p:cNvSpPr>
          <p:nvPr/>
        </p:nvSpPr>
        <p:spPr>
          <a:xfrm>
            <a:off x="2565689" y="2313104"/>
            <a:ext cx="2792600" cy="589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/>
              <a:t>Мойбизнес76.рф</a:t>
            </a:r>
            <a:endParaRPr lang="ru-RU" sz="2000" dirty="0"/>
          </a:p>
        </p:txBody>
      </p:sp>
      <p:pic>
        <p:nvPicPr>
          <p:cNvPr id="14" name="Рисунок 13" descr="2023-12-13_16-08-00.png - Яндекс.Диск">
            <a:extLst>
              <a:ext uri="{FF2B5EF4-FFF2-40B4-BE49-F238E27FC236}">
                <a16:creationId xmlns="" xmlns:a16="http://schemas.microsoft.com/office/drawing/2014/main" id="{BF9F69CA-DFB7-8F6D-5605-D0761DB25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0" t="22983" r="26433" b="41825"/>
          <a:stretch/>
        </p:blipFill>
        <p:spPr>
          <a:xfrm>
            <a:off x="1675257" y="3178217"/>
            <a:ext cx="8398204" cy="3203111"/>
          </a:xfrm>
          <a:prstGeom prst="roundRect">
            <a:avLst>
              <a:gd name="adj" fmla="val 8272"/>
            </a:avLst>
          </a:prstGeom>
          <a:solidFill>
            <a:srgbClr val="FFFFFF">
              <a:shade val="85000"/>
            </a:srgbClr>
          </a:solidFill>
          <a:ln w="6350" cap="sq">
            <a:solidFill>
              <a:schemeClr val="tx1">
                <a:lumMod val="25000"/>
                <a:lumOff val="75000"/>
              </a:schemeClr>
            </a:solidFill>
            <a:miter lim="800000"/>
          </a:ln>
          <a:effectLst/>
        </p:spPr>
      </p:pic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C39A5D07-4F9C-F70A-33FD-CC6888BA6634}"/>
              </a:ext>
            </a:extLst>
          </p:cNvPr>
          <p:cNvSpPr txBox="1">
            <a:spLocks/>
          </p:cNvSpPr>
          <p:nvPr/>
        </p:nvSpPr>
        <p:spPr>
          <a:xfrm>
            <a:off x="6272258" y="2313104"/>
            <a:ext cx="4204823" cy="589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dirty="0"/>
              <a:t>Календарь мероприятий</a:t>
            </a: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="" xmlns:a16="http://schemas.microsoft.com/office/drawing/2014/main" id="{CF8487CD-ADAE-B36A-D45C-76ADD61A7317}"/>
              </a:ext>
            </a:extLst>
          </p:cNvPr>
          <p:cNvSpPr/>
          <p:nvPr/>
        </p:nvSpPr>
        <p:spPr>
          <a:xfrm>
            <a:off x="5231904" y="2404171"/>
            <a:ext cx="900100" cy="40002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88C1E02E-A74F-BEDC-50B2-F68402EAA02F}"/>
              </a:ext>
            </a:extLst>
          </p:cNvPr>
          <p:cNvGrpSpPr/>
          <p:nvPr/>
        </p:nvGrpSpPr>
        <p:grpSpPr>
          <a:xfrm>
            <a:off x="1668924" y="2245530"/>
            <a:ext cx="717303" cy="717303"/>
            <a:chOff x="1647442" y="2257899"/>
            <a:chExt cx="717303" cy="717303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BBECBCDF-6AB2-8BA6-34B6-6A063380D06B}"/>
                </a:ext>
              </a:extLst>
            </p:cNvPr>
            <p:cNvSpPr/>
            <p:nvPr/>
          </p:nvSpPr>
          <p:spPr>
            <a:xfrm>
              <a:off x="1647442" y="2257899"/>
              <a:ext cx="717303" cy="7173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90000"/>
                </a:lnSpc>
              </a:pPr>
              <a:endParaRPr lang="ru-RU" altLang="ru-RU" dirty="0">
                <a:solidFill>
                  <a:schemeClr val="tx1"/>
                </a:solidFill>
                <a:latin typeface="Montserrat Bold" panose="00000800000000000000" pitchFamily="2" charset="-52"/>
                <a:ea typeface="+mj-ea"/>
                <a:cs typeface="Arial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42590ADB-5C9A-F77E-FD98-E61803816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4037" y="2360688"/>
              <a:ext cx="542395" cy="542395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6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890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Объект 4">
            <a:extLst>
              <a:ext uri="{FF2B5EF4-FFF2-40B4-BE49-F238E27FC236}">
                <a16:creationId xmlns="" xmlns:a16="http://schemas.microsoft.com/office/drawing/2014/main" id="{066F5C77-045C-96BE-A3C6-824076809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" b="3879"/>
          <a:stretch/>
        </p:blipFill>
        <p:spPr>
          <a:xfrm>
            <a:off x="3071664" y="4123633"/>
            <a:ext cx="1567493" cy="142266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91AD73B-78C0-F79B-A960-C4804249F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EBD83-6507-48CD-B214-6D280CDD5B0B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88394C4-9E04-1F58-D6D5-A6BA1F4883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2" r="5015"/>
          <a:stretch/>
        </p:blipFill>
        <p:spPr>
          <a:xfrm>
            <a:off x="6996100" y="2558504"/>
            <a:ext cx="4679963" cy="2934039"/>
          </a:xfrm>
          <a:prstGeom prst="roundRect">
            <a:avLst>
              <a:gd name="adj" fmla="val 8272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6F4647B3-9E8D-F51D-2A54-E1E9C3EA0779}"/>
              </a:ext>
            </a:extLst>
          </p:cNvPr>
          <p:cNvSpPr txBox="1">
            <a:spLocks/>
          </p:cNvSpPr>
          <p:nvPr/>
        </p:nvSpPr>
        <p:spPr>
          <a:xfrm>
            <a:off x="1803083" y="1799784"/>
            <a:ext cx="9872980" cy="5899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ru-RU" sz="1800" dirty="0"/>
              <a:t>Со всеми доступными мерами поддержки можно ознакомиться на сайте МСП.РФ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DFD00416-A6E8-A102-F992-6EFE75ABB306}"/>
              </a:ext>
            </a:extLst>
          </p:cNvPr>
          <p:cNvSpPr/>
          <p:nvPr/>
        </p:nvSpPr>
        <p:spPr>
          <a:xfrm>
            <a:off x="914201" y="1703222"/>
            <a:ext cx="717303" cy="71730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endParaRPr lang="ru-RU" altLang="ru-RU" dirty="0">
              <a:solidFill>
                <a:schemeClr val="tx1"/>
              </a:solidFill>
              <a:latin typeface="Montserrat Bold" panose="00000800000000000000" pitchFamily="2" charset="-52"/>
              <a:ea typeface="+mj-ea"/>
              <a:cs typeface="Arial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BD860F3-FDB5-BE6D-479C-F0F546CD7C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96" y="1806011"/>
            <a:ext cx="542395" cy="542395"/>
          </a:xfrm>
          <a:prstGeom prst="rect">
            <a:avLst/>
          </a:prstGeom>
        </p:spPr>
      </p:pic>
      <p:sp>
        <p:nvSpPr>
          <p:cNvPr id="24" name="Объект 2"/>
          <p:cNvSpPr txBox="1">
            <a:spLocks/>
          </p:cNvSpPr>
          <p:nvPr/>
        </p:nvSpPr>
        <p:spPr>
          <a:xfrm>
            <a:off x="999109" y="2558504"/>
            <a:ext cx="5564943" cy="14226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5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300"/>
              </a:spcBef>
            </a:pPr>
            <a:r>
              <a:rPr lang="ru-RU" sz="1400" dirty="0"/>
              <a:t>На платформе вы найдете: </a:t>
            </a:r>
          </a:p>
          <a:p>
            <a:pPr indent="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региональные меры поддержки</a:t>
            </a:r>
          </a:p>
          <a:p>
            <a:pPr indent="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доступ к закупкам более 650 крупнейших компаний РФ</a:t>
            </a:r>
          </a:p>
          <a:p>
            <a:pPr indent="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банковские сервисы; </a:t>
            </a:r>
          </a:p>
          <a:p>
            <a:pPr indent="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бизнес-обучение; </a:t>
            </a:r>
          </a:p>
          <a:p>
            <a:pPr indent="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статистику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21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9555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83FA879E-5A7C-4A2B-93BF-E5DAFB39E41F}"/>
              </a:ext>
            </a:extLst>
          </p:cNvPr>
          <p:cNvSpPr/>
          <p:nvPr/>
        </p:nvSpPr>
        <p:spPr>
          <a:xfrm rot="2700000">
            <a:off x="-53998" y="1180817"/>
            <a:ext cx="781521" cy="788952"/>
          </a:xfrm>
          <a:prstGeom prst="roundRect">
            <a:avLst>
              <a:gd name="adj" fmla="val 17618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/>
              <a:cs typeface="Helvetica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C44756A5-3732-4114-B68B-5680C85BCC95}"/>
              </a:ext>
            </a:extLst>
          </p:cNvPr>
          <p:cNvSpPr/>
          <p:nvPr/>
        </p:nvSpPr>
        <p:spPr>
          <a:xfrm rot="2700000">
            <a:off x="172444" y="1974595"/>
            <a:ext cx="361152" cy="364586"/>
          </a:xfrm>
          <a:prstGeom prst="roundRect">
            <a:avLst>
              <a:gd name="adj" fmla="val 29193"/>
            </a:avLst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Montserrat regular"/>
              <a:cs typeface="Helvetica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35114ECC-380B-4F3C-9518-AF90A23B5E3C}"/>
              </a:ext>
            </a:extLst>
          </p:cNvPr>
          <p:cNvSpPr/>
          <p:nvPr/>
        </p:nvSpPr>
        <p:spPr>
          <a:xfrm rot="4782307">
            <a:off x="121100" y="-3110019"/>
            <a:ext cx="4609862" cy="4609862"/>
          </a:xfrm>
          <a:prstGeom prst="roundRect">
            <a:avLst>
              <a:gd name="adj" fmla="val 86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/>
              <a:cs typeface="Helvetica"/>
            </a:endParaRPr>
          </a:p>
        </p:txBody>
      </p:sp>
      <p:pic>
        <p:nvPicPr>
          <p:cNvPr id="25" name="Google Shape;1288;p46">
            <a:extLst>
              <a:ext uri="{FF2B5EF4-FFF2-40B4-BE49-F238E27FC236}">
                <a16:creationId xmlns="" xmlns:a16="http://schemas.microsoft.com/office/drawing/2014/main" id="{9058504D-4478-4C99-B721-2B3CC086A2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873474" y="3550597"/>
            <a:ext cx="288093" cy="26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533E29A5-DD05-43AD-BF87-ADCE3A6B1587}"/>
              </a:ext>
            </a:extLst>
          </p:cNvPr>
          <p:cNvSpPr/>
          <p:nvPr/>
        </p:nvSpPr>
        <p:spPr>
          <a:xfrm rot="4178783">
            <a:off x="11665399" y="5996012"/>
            <a:ext cx="631334" cy="637337"/>
          </a:xfrm>
          <a:prstGeom prst="roundRect">
            <a:avLst>
              <a:gd name="adj" fmla="val 23195"/>
            </a:avLst>
          </a:prstGeom>
          <a:noFill/>
          <a:ln w="38100">
            <a:solidFill>
              <a:schemeClr val="accent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/>
              <a:cs typeface="Helvetica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93E67D72-0ECB-4FFC-AC6C-9A55C674B27D}"/>
              </a:ext>
            </a:extLst>
          </p:cNvPr>
          <p:cNvSpPr/>
          <p:nvPr/>
        </p:nvSpPr>
        <p:spPr>
          <a:xfrm rot="2700000">
            <a:off x="11517034" y="4647176"/>
            <a:ext cx="1137621" cy="1148440"/>
          </a:xfrm>
          <a:prstGeom prst="roundRect">
            <a:avLst>
              <a:gd name="adj" fmla="val 24026"/>
            </a:avLst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/>
              <a:cs typeface="Helvetica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6B8C6607-2E81-4DDC-AF2B-9C96CEE3C1F2}"/>
              </a:ext>
            </a:extLst>
          </p:cNvPr>
          <p:cNvGrpSpPr/>
          <p:nvPr/>
        </p:nvGrpSpPr>
        <p:grpSpPr>
          <a:xfrm>
            <a:off x="-137697" y="5710795"/>
            <a:ext cx="1620135" cy="1138585"/>
            <a:chOff x="-392049" y="4715727"/>
            <a:chExt cx="2372040" cy="1667003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DC6C26BF-412D-4EFE-A938-3BF6BCC7AF74}"/>
                </a:ext>
              </a:extLst>
            </p:cNvPr>
            <p:cNvSpPr/>
            <p:nvPr/>
          </p:nvSpPr>
          <p:spPr>
            <a:xfrm rot="2700000">
              <a:off x="-387716" y="4711394"/>
              <a:ext cx="911441" cy="920108"/>
            </a:xfrm>
            <a:prstGeom prst="roundRect">
              <a:avLst>
                <a:gd name="adj" fmla="val 24026"/>
              </a:avLst>
            </a:prstGeom>
            <a:solidFill>
              <a:srgbClr val="625F5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/>
                <a:cs typeface="Helvetica"/>
              </a:endParaRP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CA22CA6F-2E9A-4154-B8CA-66B8ACB2AC70}"/>
                </a:ext>
              </a:extLst>
            </p:cNvPr>
            <p:cNvSpPr/>
            <p:nvPr/>
          </p:nvSpPr>
          <p:spPr>
            <a:xfrm rot="2700000">
              <a:off x="234307" y="4933411"/>
              <a:ext cx="1442460" cy="1456177"/>
            </a:xfrm>
            <a:prstGeom prst="roundRect">
              <a:avLst>
                <a:gd name="adj" fmla="val 21937"/>
              </a:avLst>
            </a:prstGeom>
            <a:noFill/>
            <a:ln w="38100"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/>
                <a:cs typeface="Helvetica"/>
              </a:endParaRP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5298C969-BF26-4F51-893B-19C9F474DBF6}"/>
                </a:ext>
              </a:extLst>
            </p:cNvPr>
            <p:cNvSpPr/>
            <p:nvPr/>
          </p:nvSpPr>
          <p:spPr>
            <a:xfrm rot="4066502">
              <a:off x="1497012" y="5698442"/>
              <a:ext cx="480693" cy="485264"/>
            </a:xfrm>
            <a:prstGeom prst="roundRect">
              <a:avLst>
                <a:gd name="adj" fmla="val 24026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/>
                <a:cs typeface="Helvetica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EA796C5-E66C-43B3-90A3-998ACFA388A1}"/>
              </a:ext>
            </a:extLst>
          </p:cNvPr>
          <p:cNvSpPr txBox="1"/>
          <p:nvPr/>
        </p:nvSpPr>
        <p:spPr>
          <a:xfrm>
            <a:off x="1208423" y="2732800"/>
            <a:ext cx="2251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Montserrat Bold" pitchFamily="2" charset="-52"/>
                <a:cs typeface="Helvetica"/>
              </a:rPr>
              <a:t>КОНТАКТЫ: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27AC5C3-DAA2-4EDA-916B-30C8CD5DC5C1}"/>
              </a:ext>
            </a:extLst>
          </p:cNvPr>
          <p:cNvSpPr txBox="1"/>
          <p:nvPr/>
        </p:nvSpPr>
        <p:spPr>
          <a:xfrm>
            <a:off x="1208424" y="3133052"/>
            <a:ext cx="4455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Montserrat regular"/>
                <a:cs typeface="Segoe UI Light" panose="020B0502040204020203" pitchFamily="34" charset="0"/>
              </a:rPr>
              <a:t>150014, г. Ярославль, ул. Свердлова, д. 25Д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Montserrat regular"/>
                <a:cs typeface="Segoe UI Light" panose="020B0502040204020203" pitchFamily="34" charset="0"/>
              </a:rPr>
              <a:t>8 (4852) 59-47-54 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Montserrat regular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regular"/>
                <a:cs typeface="Segoe UI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мойбизнес76.рф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regular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Montserrat regular"/>
              <a:cs typeface="Segoe UI Light" panose="020B0502040204020203" pitchFamily="34" charset="0"/>
            </a:endParaRPr>
          </a:p>
        </p:txBody>
      </p:sp>
      <p:pic>
        <p:nvPicPr>
          <p:cNvPr id="36" name="Рисунок 35" descr="Маркер со сплошной заливкой">
            <a:extLst>
              <a:ext uri="{FF2B5EF4-FFF2-40B4-BE49-F238E27FC236}">
                <a16:creationId xmlns="" xmlns:a16="http://schemas.microsoft.com/office/drawing/2014/main" id="{2CB9F407-C960-4AC4-8058-D1F54B6D8A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274" y="3107358"/>
            <a:ext cx="320492" cy="3204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AB87AF71-A906-5963-0C81-2E6C8BCD5F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83" y="3951334"/>
            <a:ext cx="254075" cy="2540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1E555D57-220D-753D-17B9-293DCDF9A81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34" y="2566907"/>
            <a:ext cx="2857422" cy="2966356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F8D4BF2A-4D6A-3FD6-8CB6-2040EF4D8338}"/>
              </a:ext>
            </a:extLst>
          </p:cNvPr>
          <p:cNvGrpSpPr/>
          <p:nvPr/>
        </p:nvGrpSpPr>
        <p:grpSpPr>
          <a:xfrm>
            <a:off x="875129" y="483348"/>
            <a:ext cx="10328987" cy="630049"/>
            <a:chOff x="-810156" y="454944"/>
            <a:chExt cx="15122659" cy="922455"/>
          </a:xfrm>
        </p:grpSpPr>
        <p:pic>
          <p:nvPicPr>
            <p:cNvPr id="29" name="Рисунок 28">
              <a:extLst>
                <a:ext uri="{FF2B5EF4-FFF2-40B4-BE49-F238E27FC236}">
                  <a16:creationId xmlns="" xmlns:a16="http://schemas.microsoft.com/office/drawing/2014/main" id="{D1F33137-4E89-F343-4BFD-82DE159C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54" y="497877"/>
              <a:ext cx="3158955" cy="854181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="" xmlns:a16="http://schemas.microsoft.com/office/drawing/2014/main" id="{B3EC3B67-D272-CA0C-2B7F-7F87AF9FE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6" t="38374" r="7681" b="39356"/>
            <a:stretch/>
          </p:blipFill>
          <p:spPr>
            <a:xfrm>
              <a:off x="-810156" y="454944"/>
              <a:ext cx="3377375" cy="897115"/>
            </a:xfrm>
            <a:prstGeom prst="rect">
              <a:avLst/>
            </a:prstGeom>
          </p:spPr>
        </p:pic>
        <p:pic>
          <p:nvPicPr>
            <p:cNvPr id="33" name="Picture 2" descr="Picture background">
              <a:extLst>
                <a:ext uri="{FF2B5EF4-FFF2-40B4-BE49-F238E27FC236}">
                  <a16:creationId xmlns="" xmlns:a16="http://schemas.microsoft.com/office/drawing/2014/main" id="{BB9C1844-B6FB-8EC9-3660-17FA807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9326" y="506467"/>
              <a:ext cx="1153177" cy="870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5731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инистерство ЯО">
      <a:dk1>
        <a:srgbClr val="2B2A29"/>
      </a:dk1>
      <a:lt1>
        <a:sysClr val="window" lastClr="FFFFFF"/>
      </a:lt1>
      <a:dk2>
        <a:srgbClr val="FFCB00"/>
      </a:dk2>
      <a:lt2>
        <a:srgbClr val="AD4582"/>
      </a:lt2>
      <a:accent1>
        <a:srgbClr val="2B2A29"/>
      </a:accent1>
      <a:accent2>
        <a:srgbClr val="3C3C3B"/>
      </a:accent2>
      <a:accent3>
        <a:srgbClr val="A5A5A5"/>
      </a:accent3>
      <a:accent4>
        <a:srgbClr val="2DD700"/>
      </a:accent4>
      <a:accent5>
        <a:srgbClr val="F5001D"/>
      </a:accent5>
      <a:accent6>
        <a:srgbClr val="FFD940"/>
      </a:accent6>
      <a:hlink>
        <a:srgbClr val="3016B0"/>
      </a:hlink>
      <a:folHlink>
        <a:srgbClr val="954F72"/>
      </a:folHlink>
    </a:clrScheme>
    <a:fontScheme name="Другая 15">
      <a:majorFont>
        <a:latin typeface="Montserrat ExtraBold"/>
        <a:ea typeface="Helvetica"/>
        <a:cs typeface="Helvetica"/>
      </a:majorFont>
      <a:minorFont>
        <a:latin typeface="Montserrat regular"/>
        <a:ea typeface="Helvetica"/>
        <a:cs typeface="Helvetic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7348</TotalTime>
  <Words>568</Words>
  <Application>Microsoft Office PowerPoint</Application>
  <PresentationFormat>Произвольный</PresentationFormat>
  <Paragraphs>105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Центр поддержки предпринимательства</vt:lpstr>
      <vt:lpstr>является частью центра «Мой бизнес» Ярославской области и предоставляет различные услуги для субъектов малого  и среднего предпринимательства (МСП), самозанятых граждан, а так же для физических лиц, заинтересованных в открытии своего дела. </vt:lpstr>
      <vt:lpstr>Презентация PowerPoint</vt:lpstr>
      <vt:lpstr>Услуги, предоставляемые на условиях софинансирования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Услуги, предоставляемые бесплатно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Дмитрий Владимирович Масалов</cp:lastModifiedBy>
  <cp:revision>391</cp:revision>
  <dcterms:created xsi:type="dcterms:W3CDTF">2023-06-25T10:46:12Z</dcterms:created>
  <dcterms:modified xsi:type="dcterms:W3CDTF">2024-08-19T12:06:48Z</dcterms:modified>
</cp:coreProperties>
</file>